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3" r:id="rId3"/>
    <p:sldId id="257" r:id="rId4"/>
    <p:sldId id="258"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3" d="100"/>
          <a:sy n="83" d="100"/>
        </p:scale>
        <p:origin x="-222"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F7D7715-68AF-47CF-8726-D14BD86CE1CE}" type="datetimeFigureOut">
              <a:rPr lang="es-BO" smtClean="0"/>
              <a:t>22/2/2022</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89C92B52-2FF3-4306-AA43-8714EF4AF257}" type="slidenum">
              <a:rPr lang="es-BO" smtClean="0"/>
              <a:t>‹Nº›</a:t>
            </a:fld>
            <a:endParaRPr lang="es-BO"/>
          </a:p>
        </p:txBody>
      </p:sp>
    </p:spTree>
    <p:extLst>
      <p:ext uri="{BB962C8B-B14F-4D97-AF65-F5344CB8AC3E}">
        <p14:creationId xmlns:p14="http://schemas.microsoft.com/office/powerpoint/2010/main" val="294367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F7D7715-68AF-47CF-8726-D14BD86CE1CE}" type="datetimeFigureOut">
              <a:rPr lang="es-BO" smtClean="0"/>
              <a:t>22/2/2022</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89C92B52-2FF3-4306-AA43-8714EF4AF257}" type="slidenum">
              <a:rPr lang="es-BO" smtClean="0"/>
              <a:t>‹Nº›</a:t>
            </a:fld>
            <a:endParaRPr lang="es-BO"/>
          </a:p>
        </p:txBody>
      </p:sp>
    </p:spTree>
    <p:extLst>
      <p:ext uri="{BB962C8B-B14F-4D97-AF65-F5344CB8AC3E}">
        <p14:creationId xmlns:p14="http://schemas.microsoft.com/office/powerpoint/2010/main" val="1161842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F7D7715-68AF-47CF-8726-D14BD86CE1CE}" type="datetimeFigureOut">
              <a:rPr lang="es-BO" smtClean="0"/>
              <a:t>22/2/2022</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89C92B52-2FF3-4306-AA43-8714EF4AF257}" type="slidenum">
              <a:rPr lang="es-BO" smtClean="0"/>
              <a:t>‹Nº›</a:t>
            </a:fld>
            <a:endParaRPr lang="es-B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19096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F7D7715-68AF-47CF-8726-D14BD86CE1CE}" type="datetimeFigureOut">
              <a:rPr lang="es-BO" smtClean="0"/>
              <a:t>22/2/2022</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89C92B52-2FF3-4306-AA43-8714EF4AF257}" type="slidenum">
              <a:rPr lang="es-BO" smtClean="0"/>
              <a:t>‹Nº›</a:t>
            </a:fld>
            <a:endParaRPr lang="es-BO"/>
          </a:p>
        </p:txBody>
      </p:sp>
    </p:spTree>
    <p:extLst>
      <p:ext uri="{BB962C8B-B14F-4D97-AF65-F5344CB8AC3E}">
        <p14:creationId xmlns:p14="http://schemas.microsoft.com/office/powerpoint/2010/main" val="1637118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F7D7715-68AF-47CF-8726-D14BD86CE1CE}" type="datetimeFigureOut">
              <a:rPr lang="es-BO" smtClean="0"/>
              <a:t>22/2/2022</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89C92B52-2FF3-4306-AA43-8714EF4AF257}" type="slidenum">
              <a:rPr lang="es-BO" smtClean="0"/>
              <a:t>‹Nº›</a:t>
            </a:fld>
            <a:endParaRPr lang="es-B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26779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F7D7715-68AF-47CF-8726-D14BD86CE1CE}" type="datetimeFigureOut">
              <a:rPr lang="es-BO" smtClean="0"/>
              <a:t>22/2/2022</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89C92B52-2FF3-4306-AA43-8714EF4AF257}" type="slidenum">
              <a:rPr lang="es-BO" smtClean="0"/>
              <a:t>‹Nº›</a:t>
            </a:fld>
            <a:endParaRPr lang="es-BO"/>
          </a:p>
        </p:txBody>
      </p:sp>
    </p:spTree>
    <p:extLst>
      <p:ext uri="{BB962C8B-B14F-4D97-AF65-F5344CB8AC3E}">
        <p14:creationId xmlns:p14="http://schemas.microsoft.com/office/powerpoint/2010/main" val="1847806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F7D7715-68AF-47CF-8726-D14BD86CE1CE}" type="datetimeFigureOut">
              <a:rPr lang="es-BO" smtClean="0"/>
              <a:t>22/2/2022</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89C92B52-2FF3-4306-AA43-8714EF4AF257}" type="slidenum">
              <a:rPr lang="es-BO" smtClean="0"/>
              <a:t>‹Nº›</a:t>
            </a:fld>
            <a:endParaRPr lang="es-BO"/>
          </a:p>
        </p:txBody>
      </p:sp>
    </p:spTree>
    <p:extLst>
      <p:ext uri="{BB962C8B-B14F-4D97-AF65-F5344CB8AC3E}">
        <p14:creationId xmlns:p14="http://schemas.microsoft.com/office/powerpoint/2010/main" val="1452571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F7D7715-68AF-47CF-8726-D14BD86CE1CE}" type="datetimeFigureOut">
              <a:rPr lang="es-BO" smtClean="0"/>
              <a:t>22/2/2022</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89C92B52-2FF3-4306-AA43-8714EF4AF257}" type="slidenum">
              <a:rPr lang="es-BO" smtClean="0"/>
              <a:t>‹Nº›</a:t>
            </a:fld>
            <a:endParaRPr lang="es-BO"/>
          </a:p>
        </p:txBody>
      </p:sp>
    </p:spTree>
    <p:extLst>
      <p:ext uri="{BB962C8B-B14F-4D97-AF65-F5344CB8AC3E}">
        <p14:creationId xmlns:p14="http://schemas.microsoft.com/office/powerpoint/2010/main" val="1252258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F7D7715-68AF-47CF-8726-D14BD86CE1CE}" type="datetimeFigureOut">
              <a:rPr lang="es-BO" smtClean="0"/>
              <a:t>22/2/2022</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89C92B52-2FF3-4306-AA43-8714EF4AF257}" type="slidenum">
              <a:rPr lang="es-BO" smtClean="0"/>
              <a:t>‹Nº›</a:t>
            </a:fld>
            <a:endParaRPr lang="es-BO"/>
          </a:p>
        </p:txBody>
      </p:sp>
    </p:spTree>
    <p:extLst>
      <p:ext uri="{BB962C8B-B14F-4D97-AF65-F5344CB8AC3E}">
        <p14:creationId xmlns:p14="http://schemas.microsoft.com/office/powerpoint/2010/main" val="3832453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F7D7715-68AF-47CF-8726-D14BD86CE1CE}" type="datetimeFigureOut">
              <a:rPr lang="es-BO" smtClean="0"/>
              <a:t>22/2/2022</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89C92B52-2FF3-4306-AA43-8714EF4AF257}" type="slidenum">
              <a:rPr lang="es-BO" smtClean="0"/>
              <a:t>‹Nº›</a:t>
            </a:fld>
            <a:endParaRPr lang="es-BO"/>
          </a:p>
        </p:txBody>
      </p:sp>
    </p:spTree>
    <p:extLst>
      <p:ext uri="{BB962C8B-B14F-4D97-AF65-F5344CB8AC3E}">
        <p14:creationId xmlns:p14="http://schemas.microsoft.com/office/powerpoint/2010/main" val="1816069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F7D7715-68AF-47CF-8726-D14BD86CE1CE}" type="datetimeFigureOut">
              <a:rPr lang="es-BO" smtClean="0"/>
              <a:t>22/2/2022</a:t>
            </a:fld>
            <a:endParaRPr lang="es-BO"/>
          </a:p>
        </p:txBody>
      </p:sp>
      <p:sp>
        <p:nvSpPr>
          <p:cNvPr id="6" name="Footer Placeholder 5"/>
          <p:cNvSpPr>
            <a:spLocks noGrp="1"/>
          </p:cNvSpPr>
          <p:nvPr>
            <p:ph type="ftr" sz="quarter" idx="11"/>
          </p:nvPr>
        </p:nvSpPr>
        <p:spPr/>
        <p:txBody>
          <a:bodyPr/>
          <a:lstStyle/>
          <a:p>
            <a:endParaRPr lang="es-BO"/>
          </a:p>
        </p:txBody>
      </p:sp>
      <p:sp>
        <p:nvSpPr>
          <p:cNvPr id="7" name="Slide Number Placeholder 6"/>
          <p:cNvSpPr>
            <a:spLocks noGrp="1"/>
          </p:cNvSpPr>
          <p:nvPr>
            <p:ph type="sldNum" sz="quarter" idx="12"/>
          </p:nvPr>
        </p:nvSpPr>
        <p:spPr/>
        <p:txBody>
          <a:bodyPr/>
          <a:lstStyle/>
          <a:p>
            <a:fld id="{89C92B52-2FF3-4306-AA43-8714EF4AF257}" type="slidenum">
              <a:rPr lang="es-BO" smtClean="0"/>
              <a:t>‹Nº›</a:t>
            </a:fld>
            <a:endParaRPr lang="es-BO"/>
          </a:p>
        </p:txBody>
      </p:sp>
    </p:spTree>
    <p:extLst>
      <p:ext uri="{BB962C8B-B14F-4D97-AF65-F5344CB8AC3E}">
        <p14:creationId xmlns:p14="http://schemas.microsoft.com/office/powerpoint/2010/main" val="343534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F7D7715-68AF-47CF-8726-D14BD86CE1CE}" type="datetimeFigureOut">
              <a:rPr lang="es-BO" smtClean="0"/>
              <a:t>22/2/2022</a:t>
            </a:fld>
            <a:endParaRPr lang="es-BO"/>
          </a:p>
        </p:txBody>
      </p:sp>
      <p:sp>
        <p:nvSpPr>
          <p:cNvPr id="8" name="Footer Placeholder 7"/>
          <p:cNvSpPr>
            <a:spLocks noGrp="1"/>
          </p:cNvSpPr>
          <p:nvPr>
            <p:ph type="ftr" sz="quarter" idx="11"/>
          </p:nvPr>
        </p:nvSpPr>
        <p:spPr/>
        <p:txBody>
          <a:bodyPr/>
          <a:lstStyle/>
          <a:p>
            <a:endParaRPr lang="es-BO"/>
          </a:p>
        </p:txBody>
      </p:sp>
      <p:sp>
        <p:nvSpPr>
          <p:cNvPr id="9" name="Slide Number Placeholder 8"/>
          <p:cNvSpPr>
            <a:spLocks noGrp="1"/>
          </p:cNvSpPr>
          <p:nvPr>
            <p:ph type="sldNum" sz="quarter" idx="12"/>
          </p:nvPr>
        </p:nvSpPr>
        <p:spPr/>
        <p:txBody>
          <a:bodyPr/>
          <a:lstStyle/>
          <a:p>
            <a:fld id="{89C92B52-2FF3-4306-AA43-8714EF4AF257}" type="slidenum">
              <a:rPr lang="es-BO" smtClean="0"/>
              <a:t>‹Nº›</a:t>
            </a:fld>
            <a:endParaRPr lang="es-BO"/>
          </a:p>
        </p:txBody>
      </p:sp>
    </p:spTree>
    <p:extLst>
      <p:ext uri="{BB962C8B-B14F-4D97-AF65-F5344CB8AC3E}">
        <p14:creationId xmlns:p14="http://schemas.microsoft.com/office/powerpoint/2010/main" val="189916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F7D7715-68AF-47CF-8726-D14BD86CE1CE}" type="datetimeFigureOut">
              <a:rPr lang="es-BO" smtClean="0"/>
              <a:t>22/2/2022</a:t>
            </a:fld>
            <a:endParaRPr lang="es-BO"/>
          </a:p>
        </p:txBody>
      </p:sp>
      <p:sp>
        <p:nvSpPr>
          <p:cNvPr id="4" name="Footer Placeholder 3"/>
          <p:cNvSpPr>
            <a:spLocks noGrp="1"/>
          </p:cNvSpPr>
          <p:nvPr>
            <p:ph type="ftr" sz="quarter" idx="11"/>
          </p:nvPr>
        </p:nvSpPr>
        <p:spPr/>
        <p:txBody>
          <a:bodyPr/>
          <a:lstStyle/>
          <a:p>
            <a:endParaRPr lang="es-BO"/>
          </a:p>
        </p:txBody>
      </p:sp>
      <p:sp>
        <p:nvSpPr>
          <p:cNvPr id="5" name="Slide Number Placeholder 4"/>
          <p:cNvSpPr>
            <a:spLocks noGrp="1"/>
          </p:cNvSpPr>
          <p:nvPr>
            <p:ph type="sldNum" sz="quarter" idx="12"/>
          </p:nvPr>
        </p:nvSpPr>
        <p:spPr/>
        <p:txBody>
          <a:bodyPr/>
          <a:lstStyle/>
          <a:p>
            <a:fld id="{89C92B52-2FF3-4306-AA43-8714EF4AF257}" type="slidenum">
              <a:rPr lang="es-BO" smtClean="0"/>
              <a:t>‹Nº›</a:t>
            </a:fld>
            <a:endParaRPr lang="es-BO"/>
          </a:p>
        </p:txBody>
      </p:sp>
    </p:spTree>
    <p:extLst>
      <p:ext uri="{BB962C8B-B14F-4D97-AF65-F5344CB8AC3E}">
        <p14:creationId xmlns:p14="http://schemas.microsoft.com/office/powerpoint/2010/main" val="103703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D7715-68AF-47CF-8726-D14BD86CE1CE}" type="datetimeFigureOut">
              <a:rPr lang="es-BO" smtClean="0"/>
              <a:t>22/2/2022</a:t>
            </a:fld>
            <a:endParaRPr lang="es-BO"/>
          </a:p>
        </p:txBody>
      </p:sp>
      <p:sp>
        <p:nvSpPr>
          <p:cNvPr id="3" name="Footer Placeholder 2"/>
          <p:cNvSpPr>
            <a:spLocks noGrp="1"/>
          </p:cNvSpPr>
          <p:nvPr>
            <p:ph type="ftr" sz="quarter" idx="11"/>
          </p:nvPr>
        </p:nvSpPr>
        <p:spPr/>
        <p:txBody>
          <a:bodyPr/>
          <a:lstStyle/>
          <a:p>
            <a:endParaRPr lang="es-BO"/>
          </a:p>
        </p:txBody>
      </p:sp>
      <p:sp>
        <p:nvSpPr>
          <p:cNvPr id="4" name="Slide Number Placeholder 3"/>
          <p:cNvSpPr>
            <a:spLocks noGrp="1"/>
          </p:cNvSpPr>
          <p:nvPr>
            <p:ph type="sldNum" sz="quarter" idx="12"/>
          </p:nvPr>
        </p:nvSpPr>
        <p:spPr/>
        <p:txBody>
          <a:bodyPr/>
          <a:lstStyle/>
          <a:p>
            <a:fld id="{89C92B52-2FF3-4306-AA43-8714EF4AF257}" type="slidenum">
              <a:rPr lang="es-BO" smtClean="0"/>
              <a:t>‹Nº›</a:t>
            </a:fld>
            <a:endParaRPr lang="es-BO"/>
          </a:p>
        </p:txBody>
      </p:sp>
    </p:spTree>
    <p:extLst>
      <p:ext uri="{BB962C8B-B14F-4D97-AF65-F5344CB8AC3E}">
        <p14:creationId xmlns:p14="http://schemas.microsoft.com/office/powerpoint/2010/main" val="150723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F7D7715-68AF-47CF-8726-D14BD86CE1CE}" type="datetimeFigureOut">
              <a:rPr lang="es-BO" smtClean="0"/>
              <a:t>22/2/2022</a:t>
            </a:fld>
            <a:endParaRPr lang="es-BO"/>
          </a:p>
        </p:txBody>
      </p:sp>
      <p:sp>
        <p:nvSpPr>
          <p:cNvPr id="6" name="Footer Placeholder 5"/>
          <p:cNvSpPr>
            <a:spLocks noGrp="1"/>
          </p:cNvSpPr>
          <p:nvPr>
            <p:ph type="ftr" sz="quarter" idx="11"/>
          </p:nvPr>
        </p:nvSpPr>
        <p:spPr/>
        <p:txBody>
          <a:bodyPr/>
          <a:lstStyle/>
          <a:p>
            <a:endParaRPr lang="es-BO"/>
          </a:p>
        </p:txBody>
      </p:sp>
      <p:sp>
        <p:nvSpPr>
          <p:cNvPr id="7" name="Slide Number Placeholder 6"/>
          <p:cNvSpPr>
            <a:spLocks noGrp="1"/>
          </p:cNvSpPr>
          <p:nvPr>
            <p:ph type="sldNum" sz="quarter" idx="12"/>
          </p:nvPr>
        </p:nvSpPr>
        <p:spPr/>
        <p:txBody>
          <a:bodyPr/>
          <a:lstStyle/>
          <a:p>
            <a:fld id="{89C92B52-2FF3-4306-AA43-8714EF4AF257}" type="slidenum">
              <a:rPr lang="es-BO" smtClean="0"/>
              <a:t>‹Nº›</a:t>
            </a:fld>
            <a:endParaRPr lang="es-BO"/>
          </a:p>
        </p:txBody>
      </p:sp>
    </p:spTree>
    <p:extLst>
      <p:ext uri="{BB962C8B-B14F-4D97-AF65-F5344CB8AC3E}">
        <p14:creationId xmlns:p14="http://schemas.microsoft.com/office/powerpoint/2010/main" val="212875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F7D7715-68AF-47CF-8726-D14BD86CE1CE}" type="datetimeFigureOut">
              <a:rPr lang="es-BO" smtClean="0"/>
              <a:t>22/2/2022</a:t>
            </a:fld>
            <a:endParaRPr lang="es-BO"/>
          </a:p>
        </p:txBody>
      </p:sp>
      <p:sp>
        <p:nvSpPr>
          <p:cNvPr id="6" name="Footer Placeholder 5"/>
          <p:cNvSpPr>
            <a:spLocks noGrp="1"/>
          </p:cNvSpPr>
          <p:nvPr>
            <p:ph type="ftr" sz="quarter" idx="11"/>
          </p:nvPr>
        </p:nvSpPr>
        <p:spPr/>
        <p:txBody>
          <a:bodyPr/>
          <a:lstStyle/>
          <a:p>
            <a:endParaRPr lang="es-BO"/>
          </a:p>
        </p:txBody>
      </p:sp>
      <p:sp>
        <p:nvSpPr>
          <p:cNvPr id="7" name="Slide Number Placeholder 6"/>
          <p:cNvSpPr>
            <a:spLocks noGrp="1"/>
          </p:cNvSpPr>
          <p:nvPr>
            <p:ph type="sldNum" sz="quarter" idx="12"/>
          </p:nvPr>
        </p:nvSpPr>
        <p:spPr/>
        <p:txBody>
          <a:bodyPr/>
          <a:lstStyle/>
          <a:p>
            <a:fld id="{89C92B52-2FF3-4306-AA43-8714EF4AF257}" type="slidenum">
              <a:rPr lang="es-BO" smtClean="0"/>
              <a:t>‹Nº›</a:t>
            </a:fld>
            <a:endParaRPr lang="es-BO"/>
          </a:p>
        </p:txBody>
      </p:sp>
    </p:spTree>
    <p:extLst>
      <p:ext uri="{BB962C8B-B14F-4D97-AF65-F5344CB8AC3E}">
        <p14:creationId xmlns:p14="http://schemas.microsoft.com/office/powerpoint/2010/main" val="269152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7D7715-68AF-47CF-8726-D14BD86CE1CE}" type="datetimeFigureOut">
              <a:rPr lang="es-BO" smtClean="0"/>
              <a:t>22/2/2022</a:t>
            </a:fld>
            <a:endParaRPr lang="es-B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B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89C92B52-2FF3-4306-AA43-8714EF4AF257}" type="slidenum">
              <a:rPr lang="es-BO" smtClean="0"/>
              <a:t>‹Nº›</a:t>
            </a:fld>
            <a:endParaRPr lang="es-BO"/>
          </a:p>
        </p:txBody>
      </p:sp>
    </p:spTree>
    <p:extLst>
      <p:ext uri="{BB962C8B-B14F-4D97-AF65-F5344CB8AC3E}">
        <p14:creationId xmlns:p14="http://schemas.microsoft.com/office/powerpoint/2010/main" val="163813667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xmlns="" id="{B2C47DA5-4F13-485A-B676-3E31F984BA0F}"/>
              </a:ext>
            </a:extLst>
          </p:cNvPr>
          <p:cNvSpPr>
            <a:spLocks noGrp="1"/>
          </p:cNvSpPr>
          <p:nvPr>
            <p:ph type="title"/>
          </p:nvPr>
        </p:nvSpPr>
        <p:spPr>
          <a:xfrm>
            <a:off x="1229897" y="724047"/>
            <a:ext cx="9520158" cy="1049235"/>
          </a:xfrm>
        </p:spPr>
        <p:txBody>
          <a:bodyPr>
            <a:normAutofit fontScale="90000"/>
          </a:bodyPr>
          <a:lstStyle/>
          <a:p>
            <a:r>
              <a:rPr lang="es-ES" sz="2200" b="1" u="sng" dirty="0">
                <a:solidFill>
                  <a:schemeClr val="accent2">
                    <a:lumMod val="50000"/>
                  </a:schemeClr>
                </a:solidFill>
                <a:effectLst/>
                <a:latin typeface="Arial Rounded MT Bold" panose="020F0704030504030204" pitchFamily="34" charset="0"/>
                <a:ea typeface="Calibri" panose="020F0502020204030204" pitchFamily="34" charset="0"/>
                <a:cs typeface="Times New Roman" panose="02020603050405020304" pitchFamily="18" charset="0"/>
              </a:rPr>
              <a:t>PREVENCIÓN DE LA VIOLENCIA HACIA LA NIÑEZ Y ADOLESCENCIA EN EL MUNICIPIO DE SACABA</a:t>
            </a:r>
            <a:r>
              <a:rPr lang="es-BO" sz="1800" dirty="0">
                <a:effectLst/>
                <a:latin typeface="Arial Rounded MT Bold" panose="020F0704030504030204" pitchFamily="34" charset="0"/>
                <a:ea typeface="Calibri" panose="020F0502020204030204" pitchFamily="34" charset="0"/>
                <a:cs typeface="Times New Roman" panose="02020603050405020304" pitchFamily="18" charset="0"/>
              </a:rPr>
              <a:t/>
            </a:r>
            <a:br>
              <a:rPr lang="es-BO" sz="1800" dirty="0">
                <a:effectLst/>
                <a:latin typeface="Arial Rounded MT Bold" panose="020F0704030504030204" pitchFamily="34" charset="0"/>
                <a:ea typeface="Calibri" panose="020F0502020204030204" pitchFamily="34" charset="0"/>
                <a:cs typeface="Times New Roman" panose="02020603050405020304" pitchFamily="18" charset="0"/>
              </a:rPr>
            </a:br>
            <a:endParaRPr lang="es-BO" dirty="0">
              <a:latin typeface="Arial Rounded MT Bold" panose="020F0704030504030204" pitchFamily="34" charset="0"/>
            </a:endParaRPr>
          </a:p>
        </p:txBody>
      </p:sp>
      <p:sp>
        <p:nvSpPr>
          <p:cNvPr id="11" name="CuadroTexto 10">
            <a:extLst>
              <a:ext uri="{FF2B5EF4-FFF2-40B4-BE49-F238E27FC236}">
                <a16:creationId xmlns:a16="http://schemas.microsoft.com/office/drawing/2014/main" xmlns="" id="{775E9842-4C0A-4B7B-BE62-7E7141440681}"/>
              </a:ext>
            </a:extLst>
          </p:cNvPr>
          <p:cNvSpPr txBox="1"/>
          <p:nvPr/>
        </p:nvSpPr>
        <p:spPr>
          <a:xfrm>
            <a:off x="755374" y="1773282"/>
            <a:ext cx="7116418" cy="4210127"/>
          </a:xfrm>
          <a:prstGeom prst="rect">
            <a:avLst/>
          </a:prstGeom>
          <a:noFill/>
        </p:spPr>
        <p:txBody>
          <a:bodyPr wrap="square">
            <a:spAutoFit/>
          </a:bodyPr>
          <a:lstStyle/>
          <a:p>
            <a:pPr indent="449580" algn="just">
              <a:lnSpc>
                <a:spcPct val="150000"/>
              </a:lnSpc>
              <a:spcAft>
                <a:spcPts val="800"/>
              </a:spcAft>
            </a:pPr>
            <a:r>
              <a:rPr lang="es-ES" sz="1600" b="1" u="sng" dirty="0">
                <a:solidFill>
                  <a:schemeClr val="accent2">
                    <a:lumMod val="50000"/>
                  </a:schemeClr>
                </a:solidFill>
                <a:effectLst/>
                <a:latin typeface="Arial Rounded MT Bold" panose="020F0704030504030204" pitchFamily="34" charset="0"/>
                <a:ea typeface="Calibri" panose="020F0502020204030204" pitchFamily="34" charset="0"/>
                <a:cs typeface="Times New Roman" panose="02020603050405020304" pitchFamily="18" charset="0"/>
              </a:rPr>
              <a:t>INTRODUCCIÓN:</a:t>
            </a:r>
            <a:endParaRPr lang="es-BO" sz="1600" b="1" u="sng" dirty="0">
              <a:solidFill>
                <a:schemeClr val="accent2">
                  <a:lumMod val="50000"/>
                </a:schemeClr>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S"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La violencia hacia la niñez y la adolescencia es un problema social generado a partir de varios factores, como parte de la respuesta a esta violencia en cualquiera de sus formas se busca a través de la asistencia técnica y la definición de políticas de prevención en el municipio de Sacaba, proceso en el que se busca identificar las mejores estrategias para que la sociedad en coordinación con las diferentes instituciones en defensa de los derechos de la niñez y la adolescencia desarrolle planes y proyectos que garanticen la prevención de estos hechos, los identifique y atienda oportunamente.</a:t>
            </a:r>
            <a:endParaRPr lang="es-BO"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p:txBody>
      </p:sp>
      <p:pic>
        <p:nvPicPr>
          <p:cNvPr id="13" name="Imagen 12">
            <a:extLst>
              <a:ext uri="{FF2B5EF4-FFF2-40B4-BE49-F238E27FC236}">
                <a16:creationId xmlns:a16="http://schemas.microsoft.com/office/drawing/2014/main" xmlns="" id="{8A670E73-7767-4E6D-93E9-25BF8F57A6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626" y="1926962"/>
            <a:ext cx="2507668" cy="3902765"/>
          </a:xfrm>
          <a:prstGeom prst="rect">
            <a:avLst/>
          </a:prstGeom>
        </p:spPr>
      </p:pic>
    </p:spTree>
    <p:extLst>
      <p:ext uri="{BB962C8B-B14F-4D97-AF65-F5344CB8AC3E}">
        <p14:creationId xmlns:p14="http://schemas.microsoft.com/office/powerpoint/2010/main" val="279302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AA4599A2-305F-4C6A-BDE7-D53B120CBABD}"/>
              </a:ext>
            </a:extLst>
          </p:cNvPr>
          <p:cNvSpPr txBox="1"/>
          <p:nvPr/>
        </p:nvSpPr>
        <p:spPr>
          <a:xfrm>
            <a:off x="1182757" y="1201339"/>
            <a:ext cx="6102626" cy="2227661"/>
          </a:xfrm>
          <a:prstGeom prst="rect">
            <a:avLst/>
          </a:prstGeom>
          <a:noFill/>
        </p:spPr>
        <p:txBody>
          <a:bodyPr wrap="square">
            <a:spAutoFit/>
          </a:bodyPr>
          <a:lstStyle/>
          <a:p>
            <a:pPr lvl="0" algn="just">
              <a:lnSpc>
                <a:spcPct val="150000"/>
              </a:lnSpc>
              <a:spcAft>
                <a:spcPts val="800"/>
              </a:spcAft>
            </a:pPr>
            <a:r>
              <a:rPr lang="es-ES" sz="1800" b="1" u="sng" dirty="0">
                <a:solidFill>
                  <a:schemeClr val="accent2">
                    <a:lumMod val="50000"/>
                  </a:schemeClr>
                </a:solidFill>
                <a:effectLst/>
                <a:latin typeface="Arial Rounded MT Bold" panose="020F0704030504030204" pitchFamily="34" charset="0"/>
                <a:ea typeface="Calibri" panose="020F0502020204030204" pitchFamily="34" charset="0"/>
                <a:cs typeface="Times New Roman" panose="02020603050405020304" pitchFamily="18" charset="0"/>
              </a:rPr>
              <a:t>PROBLEMA</a:t>
            </a:r>
            <a:endParaRPr lang="es-BO" b="1" u="sng" dirty="0">
              <a:solidFill>
                <a:schemeClr val="accent2">
                  <a:lumMod val="50000"/>
                </a:schemeClr>
              </a:solidFill>
              <a:latin typeface="Arial Rounded MT Bold" panose="020F0704030504030204" pitchFamily="34" charset="0"/>
              <a:ea typeface="Calibri" panose="020F0502020204030204" pitchFamily="34" charset="0"/>
              <a:cs typeface="Times New Roman" panose="02020603050405020304" pitchFamily="18" charset="0"/>
            </a:endParaRPr>
          </a:p>
          <a:p>
            <a:pPr lvl="0" algn="just">
              <a:lnSpc>
                <a:spcPct val="150000"/>
              </a:lnSpc>
              <a:spcAft>
                <a:spcPts val="800"/>
              </a:spcAft>
            </a:pPr>
            <a:r>
              <a:rPr lang="es-ES" sz="18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Debido a la violencia sexual sufrida en casa, la niña Lucia Ramos Montaño sufre problemas de relación interpersonal, aislamiento y dificultades de vinculación afectiva con sus padres.</a:t>
            </a:r>
            <a:endParaRPr lang="es-BO" sz="18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p:txBody>
      </p:sp>
      <p:pic>
        <p:nvPicPr>
          <p:cNvPr id="5" name="Imagen 4">
            <a:extLst>
              <a:ext uri="{FF2B5EF4-FFF2-40B4-BE49-F238E27FC236}">
                <a16:creationId xmlns:a16="http://schemas.microsoft.com/office/drawing/2014/main" xmlns="" id="{11DEBBC3-E8E1-4A69-9E62-65A7F05AA1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05" y="3429000"/>
            <a:ext cx="7000875" cy="3117574"/>
          </a:xfrm>
          <a:prstGeom prst="rect">
            <a:avLst/>
          </a:prstGeom>
        </p:spPr>
      </p:pic>
    </p:spTree>
    <p:extLst>
      <p:ext uri="{BB962C8B-B14F-4D97-AF65-F5344CB8AC3E}">
        <p14:creationId xmlns:p14="http://schemas.microsoft.com/office/powerpoint/2010/main" val="3488763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EA7D8657-5720-44FC-9B87-29D8C5AEB5AE}"/>
              </a:ext>
            </a:extLst>
          </p:cNvPr>
          <p:cNvSpPr txBox="1"/>
          <p:nvPr/>
        </p:nvSpPr>
        <p:spPr>
          <a:xfrm>
            <a:off x="851452" y="1224783"/>
            <a:ext cx="6102626" cy="3889655"/>
          </a:xfrm>
          <a:prstGeom prst="rect">
            <a:avLst/>
          </a:prstGeom>
          <a:noFill/>
        </p:spPr>
        <p:txBody>
          <a:bodyPr wrap="square">
            <a:spAutoFit/>
          </a:bodyPr>
          <a:lstStyle/>
          <a:p>
            <a:pPr lvl="0" algn="just">
              <a:lnSpc>
                <a:spcPct val="150000"/>
              </a:lnSpc>
              <a:spcAft>
                <a:spcPts val="800"/>
              </a:spcAft>
            </a:pPr>
            <a:r>
              <a:rPr lang="es-ES" sz="1800" b="1" u="sng" dirty="0">
                <a:solidFill>
                  <a:schemeClr val="accent2">
                    <a:lumMod val="50000"/>
                  </a:schemeClr>
                </a:solidFill>
                <a:effectLst/>
                <a:latin typeface="Arial Rounded MT Bold" panose="020F0704030504030204" pitchFamily="34" charset="0"/>
                <a:ea typeface="Calibri" panose="020F0502020204030204" pitchFamily="34" charset="0"/>
                <a:cs typeface="Times New Roman" panose="02020603050405020304" pitchFamily="18" charset="0"/>
              </a:rPr>
              <a:t>OBJETIVO</a:t>
            </a:r>
            <a:endParaRPr lang="es-BO" b="1" u="sng" dirty="0">
              <a:solidFill>
                <a:schemeClr val="accent2">
                  <a:lumMod val="50000"/>
                </a:schemeClr>
              </a:solidFill>
              <a:latin typeface="Arial Rounded MT Bold" panose="020F0704030504030204" pitchFamily="34" charset="0"/>
              <a:ea typeface="Calibri" panose="020F0502020204030204" pitchFamily="34" charset="0"/>
              <a:cs typeface="Times New Roman" panose="02020603050405020304" pitchFamily="18" charset="0"/>
            </a:endParaRPr>
          </a:p>
          <a:p>
            <a:pPr lvl="0" algn="just">
              <a:lnSpc>
                <a:spcPct val="150000"/>
              </a:lnSpc>
              <a:spcAft>
                <a:spcPts val="800"/>
              </a:spcAft>
            </a:pPr>
            <a:r>
              <a:rPr lang="es-ES" sz="18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Gestionar políticas y mecanismos de protección para el desarrollo integral de la menor víctima de violencia, como salud, educación, familia, a través de todas las instituciones que velan por sus derechos, teniendo en cuenta la promoción y la socialización de los mismos en las instituciones públicas, privadas, otb´s, sindicatos, etc., en base a la erradicación de toda forma de violencia.</a:t>
            </a:r>
            <a:endParaRPr lang="es-BO" sz="18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p:txBody>
      </p:sp>
      <p:pic>
        <p:nvPicPr>
          <p:cNvPr id="10" name="Imagen 9">
            <a:extLst>
              <a:ext uri="{FF2B5EF4-FFF2-40B4-BE49-F238E27FC236}">
                <a16:creationId xmlns:a16="http://schemas.microsoft.com/office/drawing/2014/main" xmlns="" id="{1F9A68D0-FB90-49A0-9719-9683A0B540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4078" y="1703423"/>
            <a:ext cx="4022035" cy="3186112"/>
          </a:xfrm>
          <a:prstGeom prst="rect">
            <a:avLst/>
          </a:prstGeom>
        </p:spPr>
      </p:pic>
    </p:spTree>
    <p:extLst>
      <p:ext uri="{BB962C8B-B14F-4D97-AF65-F5344CB8AC3E}">
        <p14:creationId xmlns:p14="http://schemas.microsoft.com/office/powerpoint/2010/main" val="306761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29E6E630-21C5-4D4D-AFF6-B62A5F3343DF}"/>
              </a:ext>
            </a:extLst>
          </p:cNvPr>
          <p:cNvSpPr txBox="1"/>
          <p:nvPr/>
        </p:nvSpPr>
        <p:spPr>
          <a:xfrm>
            <a:off x="0" y="980661"/>
            <a:ext cx="7841974" cy="4569200"/>
          </a:xfrm>
          <a:prstGeom prst="rect">
            <a:avLst/>
          </a:prstGeom>
          <a:noFill/>
        </p:spPr>
        <p:txBody>
          <a:bodyPr wrap="square">
            <a:spAutoFit/>
          </a:bodyPr>
          <a:lstStyle/>
          <a:p>
            <a:pPr lvl="0" algn="just">
              <a:lnSpc>
                <a:spcPct val="150000"/>
              </a:lnSpc>
            </a:pPr>
            <a:r>
              <a:rPr lang="es-ES" sz="1600" b="1" i="1" dirty="0">
                <a:effectLst/>
                <a:latin typeface="Arial" panose="020B0604020202020204" pitchFamily="34" charset="0"/>
                <a:ea typeface="Calibri" panose="020F0502020204030204" pitchFamily="34" charset="0"/>
                <a:cs typeface="Times New Roman" panose="02020603050405020304" pitchFamily="18" charset="0"/>
              </a:rPr>
              <a:t>	     </a:t>
            </a:r>
            <a:r>
              <a:rPr lang="es-ES" sz="1600" b="1" u="sng" dirty="0">
                <a:solidFill>
                  <a:schemeClr val="accent2">
                    <a:lumMod val="50000"/>
                  </a:schemeClr>
                </a:solidFill>
                <a:effectLst/>
                <a:latin typeface="Arial Rounded MT Bold" panose="020F0704030504030204" pitchFamily="34" charset="0"/>
                <a:ea typeface="Calibri" panose="020F0502020204030204" pitchFamily="34" charset="0"/>
                <a:cs typeface="Times New Roman" panose="02020603050405020304" pitchFamily="18" charset="0"/>
              </a:rPr>
              <a:t>OBJETIVOS ESPECÍFICOS</a:t>
            </a:r>
            <a:endParaRPr lang="es-BO" sz="1600" b="1" u="sng" dirty="0">
              <a:solidFill>
                <a:schemeClr val="accent2">
                  <a:lumMod val="50000"/>
                </a:schemeClr>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228600" algn="just">
              <a:lnSpc>
                <a:spcPct val="150000"/>
              </a:lnSpc>
            </a:pPr>
            <a:r>
              <a:rPr lang="es-ES"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742950" lvl="1" indent="-285750" algn="just">
              <a:lnSpc>
                <a:spcPct val="150000"/>
              </a:lnSpc>
              <a:buFont typeface="Arial" panose="020B0604020202020204" pitchFamily="34" charset="0"/>
              <a:buChar char="•"/>
            </a:pPr>
            <a:r>
              <a:rPr lang="es-ES"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Generar mecanismos de intervención ágiles, pero que al mismo tiempo, respeten el proceso personal y familiar que atraviesa la familia.</a:t>
            </a:r>
            <a:endParaRPr lang="es-BO"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502920" algn="just">
              <a:lnSpc>
                <a:spcPct val="150000"/>
              </a:lnSpc>
            </a:pPr>
            <a:r>
              <a:rPr lang="es-ES"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742950" lvl="1" indent="-285750" algn="just">
              <a:lnSpc>
                <a:spcPct val="150000"/>
              </a:lnSpc>
              <a:buFont typeface="Arial" panose="020B0604020202020204" pitchFamily="34" charset="0"/>
              <a:buChar char="•"/>
            </a:pPr>
            <a:r>
              <a:rPr lang="es-ES"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Desarrollar un proceso formal de cuidados, basado en el acompañamiento psicosocial de la niña, niño o adolescente y su familia, en centros especializados a través de la DNNA y SEDEGES.</a:t>
            </a:r>
            <a:endParaRPr lang="es-BO"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457200">
              <a:lnSpc>
                <a:spcPct val="150000"/>
              </a:lnSpc>
            </a:pPr>
            <a:r>
              <a:rPr lang="es-ES"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502920" algn="just">
              <a:lnSpc>
                <a:spcPct val="150000"/>
              </a:lnSpc>
            </a:pPr>
            <a:r>
              <a:rPr lang="es-ES" sz="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800"/>
              </a:spcAft>
              <a:buFont typeface="Arial" panose="020B0604020202020204" pitchFamily="34" charset="0"/>
              <a:buChar char="•"/>
            </a:pPr>
            <a:r>
              <a:rPr lang="es-ES"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Generar acciones de seguimiento del progreso de NNA y familia o en el retorno al núcleo familiar donde se vivió la violencia.</a:t>
            </a:r>
            <a:endParaRPr lang="es-BO"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p:txBody>
      </p:sp>
      <p:pic>
        <p:nvPicPr>
          <p:cNvPr id="8" name="Imagen 7">
            <a:extLst>
              <a:ext uri="{FF2B5EF4-FFF2-40B4-BE49-F238E27FC236}">
                <a16:creationId xmlns:a16="http://schemas.microsoft.com/office/drawing/2014/main" xmlns="" id="{36F79213-0545-475F-8A91-DCBC43190C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1974" y="1166191"/>
            <a:ext cx="3336444" cy="4711148"/>
          </a:xfrm>
          <a:prstGeom prst="rect">
            <a:avLst/>
          </a:prstGeom>
        </p:spPr>
      </p:pic>
    </p:spTree>
    <p:extLst>
      <p:ext uri="{BB962C8B-B14F-4D97-AF65-F5344CB8AC3E}">
        <p14:creationId xmlns:p14="http://schemas.microsoft.com/office/powerpoint/2010/main" val="11964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17A1946A-6196-4CE2-81E6-1C623BB9021E}"/>
              </a:ext>
            </a:extLst>
          </p:cNvPr>
          <p:cNvSpPr txBox="1"/>
          <p:nvPr/>
        </p:nvSpPr>
        <p:spPr>
          <a:xfrm>
            <a:off x="371060" y="445091"/>
            <a:ext cx="10959548" cy="6412909"/>
          </a:xfrm>
          <a:prstGeom prst="rect">
            <a:avLst/>
          </a:prstGeom>
          <a:noFill/>
        </p:spPr>
        <p:txBody>
          <a:bodyPr wrap="square">
            <a:spAutoFit/>
          </a:bodyPr>
          <a:lstStyle/>
          <a:p>
            <a:pPr lvl="0" algn="just">
              <a:lnSpc>
                <a:spcPct val="150000"/>
              </a:lnSpc>
            </a:pPr>
            <a:r>
              <a:rPr lang="es-ES" b="1" dirty="0">
                <a:solidFill>
                  <a:schemeClr val="accent2">
                    <a:lumMod val="50000"/>
                  </a:schemeClr>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es-ES" b="1" u="sng" dirty="0">
                <a:solidFill>
                  <a:schemeClr val="accent2">
                    <a:lumMod val="50000"/>
                  </a:schemeClr>
                </a:solidFill>
                <a:effectLst/>
                <a:latin typeface="Arial Rounded MT Bold" panose="020F0704030504030204" pitchFamily="34" charset="0"/>
                <a:ea typeface="Calibri" panose="020F0502020204030204" pitchFamily="34" charset="0"/>
                <a:cs typeface="Times New Roman" panose="02020603050405020304" pitchFamily="18" charset="0"/>
              </a:rPr>
              <a:t>RESULTADOS</a:t>
            </a:r>
            <a:r>
              <a:rPr lang="es-ES" sz="1400" b="1" u="sng" dirty="0">
                <a:solidFill>
                  <a:schemeClr val="accent2">
                    <a:lumMod val="50000"/>
                  </a:schemeClr>
                </a:solidFill>
                <a:effectLst/>
                <a:latin typeface="Arial Rounded MT Bold" panose="020F0704030504030204" pitchFamily="34" charset="0"/>
                <a:ea typeface="Calibri" panose="020F0502020204030204" pitchFamily="34" charset="0"/>
                <a:cs typeface="Times New Roman" panose="02020603050405020304" pitchFamily="18" charset="0"/>
              </a:rPr>
              <a:t> </a:t>
            </a:r>
          </a:p>
          <a:p>
            <a:pPr lvl="0" algn="just">
              <a:lnSpc>
                <a:spcPct val="150000"/>
              </a:lnSpc>
            </a:pP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200000"/>
              </a:lnSpc>
              <a:buFont typeface="Arial" panose="020B0604020202020204" pitchFamily="34" charset="0"/>
              <a:buChar char="•"/>
            </a:pPr>
            <a:r>
              <a:rPr lang="es-ES" sz="1400" b="1" dirty="0">
                <a:solidFill>
                  <a:schemeClr val="accent3"/>
                </a:solidFill>
                <a:latin typeface="Arial Rounded MT Bold" panose="020F0704030504030204" pitchFamily="34" charset="0"/>
                <a:ea typeface="Calibri" panose="020F0502020204030204" pitchFamily="34" charset="0"/>
                <a:cs typeface="Times New Roman" panose="02020603050405020304" pitchFamily="18" charset="0"/>
              </a:rPr>
              <a:t>V</a:t>
            </a:r>
            <a:r>
              <a:rPr lang="es-ES"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ida familiar estable favorable para la niñez y la adolescencia en la comunidad de Molino Blanco Sacaba.</a:t>
            </a:r>
            <a:endParaRPr lang="es-BO"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200000"/>
              </a:lnSpc>
              <a:buFont typeface="Arial" panose="020B0604020202020204" pitchFamily="34" charset="0"/>
              <a:buChar char="•"/>
            </a:pPr>
            <a:r>
              <a:rPr lang="es-ES" sz="1400" b="1" dirty="0">
                <a:solidFill>
                  <a:schemeClr val="accent3"/>
                </a:solidFill>
                <a:latin typeface="Arial Rounded MT Bold" panose="020F0704030504030204" pitchFamily="34" charset="0"/>
                <a:ea typeface="Calibri" panose="020F0502020204030204" pitchFamily="34" charset="0"/>
                <a:cs typeface="Times New Roman" panose="02020603050405020304" pitchFamily="18" charset="0"/>
              </a:rPr>
              <a:t>R</a:t>
            </a:r>
            <a:r>
              <a:rPr lang="es-ES"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elacionamiento positivo entre padres e hijos de la comunidad de Molino Blanco Sacaba.</a:t>
            </a:r>
            <a:endParaRPr lang="es-ES" sz="1400" b="1" dirty="0">
              <a:solidFill>
                <a:schemeClr val="accent3"/>
              </a:solidFill>
              <a:latin typeface="Arial Rounded MT Bold" panose="020F0704030504030204" pitchFamily="34" charset="0"/>
              <a:ea typeface="Calibri" panose="020F0502020204030204" pitchFamily="34" charset="0"/>
              <a:cs typeface="Times New Roman" panose="02020603050405020304" pitchFamily="18" charset="0"/>
            </a:endParaRPr>
          </a:p>
          <a:p>
            <a:pPr lvl="1" algn="just">
              <a:lnSpc>
                <a:spcPct val="200000"/>
              </a:lnSpc>
            </a:pPr>
            <a:r>
              <a:rPr lang="es-ES" sz="3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200000"/>
              </a:lnSpc>
              <a:buFont typeface="Arial" panose="020B0604020202020204" pitchFamily="34" charset="0"/>
              <a:buChar char="•"/>
            </a:pPr>
            <a:r>
              <a:rPr lang="es-ES" sz="1400" b="1" dirty="0">
                <a:solidFill>
                  <a:schemeClr val="accent3"/>
                </a:solidFill>
                <a:latin typeface="Arial Rounded MT Bold" panose="020F0704030504030204" pitchFamily="34" charset="0"/>
                <a:ea typeface="Calibri" panose="020F0502020204030204" pitchFamily="34" charset="0"/>
                <a:cs typeface="Times New Roman" panose="02020603050405020304" pitchFamily="18" charset="0"/>
              </a:rPr>
              <a:t>Fortalecimiento de </a:t>
            </a:r>
            <a:r>
              <a:rPr lang="es-ES"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las condiciones de igualdad de género en la vida familiar. </a:t>
            </a:r>
            <a:endParaRPr lang="es-BO"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200000"/>
              </a:lnSpc>
              <a:buFont typeface="Arial" panose="020B0604020202020204" pitchFamily="34" charset="0"/>
              <a:buChar char="•"/>
            </a:pPr>
            <a:r>
              <a:rPr lang="es-ES" sz="1400" b="1" dirty="0">
                <a:solidFill>
                  <a:schemeClr val="accent3"/>
                </a:solidFill>
                <a:latin typeface="Arial Rounded MT Bold" panose="020F0704030504030204" pitchFamily="34" charset="0"/>
                <a:ea typeface="Calibri" panose="020F0502020204030204" pitchFamily="34" charset="0"/>
                <a:cs typeface="Times New Roman" panose="02020603050405020304" pitchFamily="18" charset="0"/>
              </a:rPr>
              <a:t>P</a:t>
            </a:r>
            <a:r>
              <a:rPr lang="es-ES"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adres de familia se desarrollan positivamente en base a la práctica de valores integrales.</a:t>
            </a:r>
            <a:endParaRPr lang="es-BO"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78180" algn="just">
              <a:lnSpc>
                <a:spcPct val="200000"/>
              </a:lnSpc>
            </a:pPr>
            <a:r>
              <a:rPr lang="es-ES" sz="3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200000"/>
              </a:lnSpc>
              <a:buFont typeface="Arial" panose="020B0604020202020204" pitchFamily="34" charset="0"/>
              <a:buChar char="•"/>
            </a:pPr>
            <a:r>
              <a:rPr lang="es-ES" sz="1400" b="1" dirty="0">
                <a:solidFill>
                  <a:schemeClr val="accent3"/>
                </a:solidFill>
                <a:latin typeface="Arial Rounded MT Bold" panose="020F0704030504030204" pitchFamily="34" charset="0"/>
                <a:ea typeface="Calibri" panose="020F0502020204030204" pitchFamily="34" charset="0"/>
                <a:cs typeface="Times New Roman" panose="02020603050405020304" pitchFamily="18" charset="0"/>
              </a:rPr>
              <a:t>I</a:t>
            </a:r>
            <a:r>
              <a:rPr lang="es-ES"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mpactos positivos suficientes mediante el trabajo coordinado de las instituciones que protegen los derechos de la niñez y adolescencia. </a:t>
            </a:r>
            <a:endParaRPr lang="es-BO"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200000"/>
              </a:lnSpc>
              <a:buFont typeface="Arial" panose="020B0604020202020204" pitchFamily="34" charset="0"/>
              <a:buChar char="•"/>
            </a:pPr>
            <a:r>
              <a:rPr lang="es-ES" sz="1400" b="1" dirty="0">
                <a:solidFill>
                  <a:schemeClr val="accent3"/>
                </a:solidFill>
                <a:latin typeface="Arial Rounded MT Bold" panose="020F0704030504030204" pitchFamily="34" charset="0"/>
                <a:ea typeface="Calibri" panose="020F0502020204030204" pitchFamily="34" charset="0"/>
                <a:cs typeface="Times New Roman" panose="02020603050405020304" pitchFamily="18" charset="0"/>
              </a:rPr>
              <a:t>P</a:t>
            </a:r>
            <a:r>
              <a:rPr lang="es-ES"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articipación de la policía FELCV, en la lucha contra la violencia hacia la niñez y adolescencia.</a:t>
            </a:r>
            <a:endParaRPr lang="es-BO"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78180" algn="just">
              <a:lnSpc>
                <a:spcPct val="200000"/>
              </a:lnSpc>
            </a:pPr>
            <a:r>
              <a:rPr lang="es-ES" sz="3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200000"/>
              </a:lnSpc>
              <a:buFont typeface="Arial" panose="020B0604020202020204" pitchFamily="34" charset="0"/>
              <a:buChar char="•"/>
            </a:pPr>
            <a:r>
              <a:rPr lang="es-ES" sz="1400" b="1" dirty="0">
                <a:solidFill>
                  <a:schemeClr val="accent3"/>
                </a:solidFill>
                <a:latin typeface="Arial Rounded MT Bold" panose="020F0704030504030204" pitchFamily="34" charset="0"/>
                <a:ea typeface="Calibri" panose="020F0502020204030204" pitchFamily="34" charset="0"/>
                <a:cs typeface="Times New Roman" panose="02020603050405020304" pitchFamily="18" charset="0"/>
              </a:rPr>
              <a:t>M</a:t>
            </a:r>
            <a:r>
              <a:rPr lang="es-ES"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ecanismos de planificación para el establecimiento de políticas para que las mujeres y madres de familia generen recursos económicos. </a:t>
            </a:r>
            <a:endParaRPr lang="es-BO"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200000"/>
              </a:lnSpc>
              <a:buFont typeface="Arial" panose="020B0604020202020204" pitchFamily="34" charset="0"/>
              <a:buChar char="•"/>
            </a:pPr>
            <a:r>
              <a:rPr lang="es-ES" sz="1400" b="1" dirty="0">
                <a:solidFill>
                  <a:schemeClr val="accent3"/>
                </a:solidFill>
                <a:latin typeface="Arial Rounded MT Bold" panose="020F0704030504030204" pitchFamily="34" charset="0"/>
                <a:ea typeface="Calibri" panose="020F0502020204030204" pitchFamily="34" charset="0"/>
                <a:cs typeface="Times New Roman" panose="02020603050405020304" pitchFamily="18" charset="0"/>
              </a:rPr>
              <a:t>N</a:t>
            </a:r>
            <a:r>
              <a:rPr lang="es-ES"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ormas de equidad de género en el ámbito del núcleo familiar dentro de la comunidad.</a:t>
            </a:r>
            <a:endParaRPr lang="es-BO"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200000"/>
              </a:lnSpc>
              <a:buFont typeface="Arial" panose="020B0604020202020204" pitchFamily="34" charset="0"/>
              <a:buChar char="•"/>
            </a:pPr>
            <a:r>
              <a:rPr lang="es-ES" sz="1400" b="1" dirty="0">
                <a:solidFill>
                  <a:schemeClr val="accent3"/>
                </a:solidFill>
                <a:latin typeface="Arial Rounded MT Bold" panose="020F0704030504030204" pitchFamily="34" charset="0"/>
                <a:ea typeface="Calibri" panose="020F0502020204030204" pitchFamily="34" charset="0"/>
                <a:cs typeface="Times New Roman" panose="02020603050405020304" pitchFamily="18" charset="0"/>
              </a:rPr>
              <a:t>I</a:t>
            </a:r>
            <a:r>
              <a:rPr lang="es-ES"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nformación a las autoridades de la comunidad de Molino Blanco sobre presupuestos requeridos del GAMS.</a:t>
            </a:r>
            <a:endParaRPr lang="es-BO"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200000"/>
              </a:lnSpc>
              <a:buFont typeface="Arial" panose="020B0604020202020204" pitchFamily="34" charset="0"/>
              <a:buChar char="•"/>
            </a:pPr>
            <a:r>
              <a:rPr lang="es-ES" sz="1400" b="1" dirty="0">
                <a:solidFill>
                  <a:schemeClr val="accent3"/>
                </a:solidFill>
                <a:latin typeface="Arial Rounded MT Bold" panose="020F0704030504030204" pitchFamily="34" charset="0"/>
                <a:ea typeface="Calibri" panose="020F0502020204030204" pitchFamily="34" charset="0"/>
                <a:cs typeface="Times New Roman" panose="02020603050405020304" pitchFamily="18" charset="0"/>
              </a:rPr>
              <a:t>R</a:t>
            </a:r>
            <a:r>
              <a:rPr lang="es-ES" sz="14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elacionamiento y  comunicación de los padres con los hijos dentro de las familias en la comunidad.</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457200">
              <a:lnSpc>
                <a:spcPct val="150000"/>
              </a:lnSpc>
              <a:spcAft>
                <a:spcPts val="800"/>
              </a:spcAft>
            </a:pPr>
            <a:r>
              <a:rPr lang="es-ES" sz="1100" b="1" i="1" dirty="0">
                <a:solidFill>
                  <a:schemeClr val="accent3"/>
                </a:solidFill>
                <a:effectLst/>
                <a:latin typeface="Arial" panose="020B0604020202020204" pitchFamily="34" charset="0"/>
                <a:ea typeface="Calibri" panose="020F0502020204030204" pitchFamily="34" charset="0"/>
                <a:cs typeface="Times New Roman" panose="02020603050405020304" pitchFamily="18" charset="0"/>
              </a:rPr>
              <a:t> </a:t>
            </a:r>
            <a:endParaRPr lang="es-BO" sz="1100" b="1"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9766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6D3DD1D3-AE1C-4573-93D6-296B02919327}"/>
              </a:ext>
            </a:extLst>
          </p:cNvPr>
          <p:cNvSpPr txBox="1"/>
          <p:nvPr/>
        </p:nvSpPr>
        <p:spPr>
          <a:xfrm>
            <a:off x="106017" y="270587"/>
            <a:ext cx="11979965" cy="6150723"/>
          </a:xfrm>
          <a:prstGeom prst="rect">
            <a:avLst/>
          </a:prstGeom>
          <a:noFill/>
        </p:spPr>
        <p:txBody>
          <a:bodyPr wrap="square">
            <a:spAutoFit/>
          </a:bodyPr>
          <a:lstStyle/>
          <a:p>
            <a:pPr lvl="0" algn="just">
              <a:lnSpc>
                <a:spcPct val="150000"/>
              </a:lnSpc>
            </a:pPr>
            <a:r>
              <a:rPr lang="es-ES" sz="1400" b="1" dirty="0">
                <a:solidFill>
                  <a:schemeClr val="accent2">
                    <a:lumMod val="50000"/>
                  </a:schemeClr>
                </a:solidFill>
                <a:effectLst/>
                <a:latin typeface="Arial Rounded MT Bold" panose="020F0704030504030204" pitchFamily="34" charset="0"/>
                <a:ea typeface="Calibri" panose="020F0502020204030204" pitchFamily="34" charset="0"/>
                <a:cs typeface="Times New Roman" panose="02020603050405020304" pitchFamily="18" charset="0"/>
              </a:rPr>
              <a:t>              </a:t>
            </a:r>
            <a:r>
              <a:rPr lang="es-ES" sz="1600" b="1" u="sng" dirty="0">
                <a:solidFill>
                  <a:schemeClr val="accent2">
                    <a:lumMod val="50000"/>
                  </a:schemeClr>
                </a:solidFill>
                <a:effectLst/>
                <a:latin typeface="Arial Rounded MT Bold" panose="020F0704030504030204" pitchFamily="34" charset="0"/>
                <a:ea typeface="Calibri" panose="020F0502020204030204" pitchFamily="34" charset="0"/>
                <a:cs typeface="Times New Roman" panose="02020603050405020304" pitchFamily="18" charset="0"/>
              </a:rPr>
              <a:t>INDICADORES</a:t>
            </a:r>
          </a:p>
          <a:p>
            <a:pPr lvl="0" algn="just">
              <a:lnSpc>
                <a:spcPct val="150000"/>
              </a:lnSpc>
            </a:pP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150000"/>
              </a:lnSpc>
              <a:buFont typeface="Arial" panose="020B0604020202020204" pitchFamily="34" charset="0"/>
              <a:buChar char="•"/>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Se sensibilizaron a 30 padres y madres de familia de la comunidad de Molino Blanco Sacaba.</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502920" algn="just">
              <a:lnSpc>
                <a:spcPct val="150000"/>
              </a:lnSpc>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150000"/>
              </a:lnSpc>
              <a:buFont typeface="Arial" panose="020B0604020202020204" pitchFamily="34" charset="0"/>
              <a:buChar char="•"/>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Capacitación a 10 autoridades comunitarias de Molino Blanco Sacaba.</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457200">
              <a:lnSpc>
                <a:spcPct val="150000"/>
              </a:lnSpc>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502920" algn="just">
              <a:lnSpc>
                <a:spcPct val="150000"/>
              </a:lnSpc>
            </a:pPr>
            <a:r>
              <a:rPr lang="es-ES" sz="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150000"/>
              </a:lnSpc>
              <a:buFont typeface="Arial" panose="020B0604020202020204" pitchFamily="34" charset="0"/>
              <a:buChar char="•"/>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2 campañas de sensibilización, para la difusión y promoción de los derechos de la niñez y adolescencia.</a:t>
            </a:r>
          </a:p>
          <a:p>
            <a:pPr lvl="1" algn="just">
              <a:lnSpc>
                <a:spcPct val="150000"/>
              </a:lnSpc>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150000"/>
              </a:lnSpc>
              <a:buFont typeface="Arial" panose="020B0604020202020204" pitchFamily="34" charset="0"/>
              <a:buChar char="•"/>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2 talleres de apoyo a los padres de familia de la comunidad para su participación en instancias de toma de decisiones de la gestión municipal.</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457200">
              <a:lnSpc>
                <a:spcPct val="150000"/>
              </a:lnSpc>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502920" algn="just">
              <a:lnSpc>
                <a:spcPct val="150000"/>
              </a:lnSpc>
            </a:pPr>
            <a:r>
              <a:rPr lang="es-ES" sz="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150000"/>
              </a:lnSpc>
              <a:buFont typeface="Arial" panose="020B0604020202020204" pitchFamily="34" charset="0"/>
              <a:buChar char="•"/>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4 capacitaciones a niños, niñas y adolescentes en derechos, cuidado y autocuidado en la unidad educativa Molino Blanco.</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502920" algn="just">
              <a:lnSpc>
                <a:spcPct val="150000"/>
              </a:lnSpc>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150000"/>
              </a:lnSpc>
              <a:buFont typeface="Arial" panose="020B0604020202020204" pitchFamily="34" charset="0"/>
              <a:buChar char="•"/>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2 talleres de coordinación para el planteamiento de acciones con personal de la policía FELCV de Sacaba.</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457200">
              <a:lnSpc>
                <a:spcPct val="150000"/>
              </a:lnSpc>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502920" algn="just">
              <a:lnSpc>
                <a:spcPct val="150000"/>
              </a:lnSpc>
            </a:pPr>
            <a:r>
              <a:rPr lang="es-ES" sz="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150000"/>
              </a:lnSpc>
              <a:buFont typeface="Arial" panose="020B0604020202020204" pitchFamily="34" charset="0"/>
              <a:buChar char="•"/>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4 talleres de elaboración de propuestas y demandas públicas a favor de las mujeres y madres de familia de la comunidad.</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502920" algn="just">
              <a:lnSpc>
                <a:spcPct val="150000"/>
              </a:lnSpc>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150000"/>
              </a:lnSpc>
              <a:buFont typeface="Arial" panose="020B0604020202020204" pitchFamily="34" charset="0"/>
              <a:buChar char="•"/>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2 talleres de capacitación para la elaboración de un plan de acción para prevenir el maltrato infantil .</a:t>
            </a:r>
          </a:p>
          <a:p>
            <a:pPr lvl="1" algn="just">
              <a:lnSpc>
                <a:spcPct val="150000"/>
              </a:lnSpc>
            </a:pPr>
            <a:endParaRPr lang="es-ES" sz="1200" b="1" dirty="0">
              <a:solidFill>
                <a:schemeClr val="accent3"/>
              </a:solidFill>
              <a:latin typeface="Arial Rounded MT Bold" panose="020F0704030504030204" pitchFamily="34" charset="0"/>
              <a:ea typeface="Calibri" panose="020F0502020204030204" pitchFamily="34" charset="0"/>
              <a:cs typeface="Times New Roman" panose="02020603050405020304" pitchFamily="18" charset="0"/>
            </a:endParaRPr>
          </a:p>
          <a:p>
            <a:pPr lvl="1" algn="just">
              <a:lnSpc>
                <a:spcPct val="150000"/>
              </a:lnSpc>
            </a:pPr>
            <a:r>
              <a:rPr lang="es-ES" sz="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150000"/>
              </a:lnSpc>
              <a:buFont typeface="Arial" panose="020B0604020202020204" pitchFamily="34" charset="0"/>
              <a:buChar char="•"/>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2 talleres de capacitación y asistencia técnica a autoridades comunitarias para su participación en instancias de toma de decisiones del GAMS.</a:t>
            </a:r>
          </a:p>
          <a:p>
            <a:pPr lvl="1" algn="just">
              <a:lnSpc>
                <a:spcPct val="150000"/>
              </a:lnSpc>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 </a:t>
            </a:r>
            <a:endParaRPr lang="es-BO"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628650" lvl="1" indent="-171450" algn="just">
              <a:lnSpc>
                <a:spcPct val="150000"/>
              </a:lnSpc>
              <a:spcAft>
                <a:spcPts val="800"/>
              </a:spcAft>
              <a:buFont typeface="Arial" panose="020B0604020202020204" pitchFamily="34" charset="0"/>
              <a:buChar char="•"/>
            </a:pPr>
            <a:r>
              <a:rPr lang="es-ES" sz="12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2 jornadas de reflexión sobre casos denunciados y/o procedimientos judiciales aplicados entre las autoridades de la comunidad.</a:t>
            </a:r>
            <a:endParaRPr lang="es-BO" sz="11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xmlns="" id="{81DD5140-EAA7-4EAD-BDC5-72FD34FE7A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00592" y="0"/>
            <a:ext cx="2491408" cy="2594745"/>
          </a:xfrm>
          <a:prstGeom prst="rect">
            <a:avLst/>
          </a:prstGeom>
        </p:spPr>
      </p:pic>
    </p:spTree>
    <p:extLst>
      <p:ext uri="{BB962C8B-B14F-4D97-AF65-F5344CB8AC3E}">
        <p14:creationId xmlns:p14="http://schemas.microsoft.com/office/powerpoint/2010/main" val="3209900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1DCEDFA6-88D7-431F-AF46-D4C77AF931B0}"/>
              </a:ext>
            </a:extLst>
          </p:cNvPr>
          <p:cNvSpPr txBox="1"/>
          <p:nvPr/>
        </p:nvSpPr>
        <p:spPr>
          <a:xfrm>
            <a:off x="569843" y="873499"/>
            <a:ext cx="9051234" cy="4830810"/>
          </a:xfrm>
          <a:prstGeom prst="rect">
            <a:avLst/>
          </a:prstGeom>
          <a:noFill/>
        </p:spPr>
        <p:txBody>
          <a:bodyPr wrap="square">
            <a:spAutoFit/>
          </a:bodyPr>
          <a:lstStyle/>
          <a:p>
            <a:pPr marL="449580" algn="just">
              <a:lnSpc>
                <a:spcPct val="150000"/>
              </a:lnSpc>
              <a:spcAft>
                <a:spcPts val="800"/>
              </a:spcAft>
            </a:pPr>
            <a:r>
              <a:rPr lang="es-ES" sz="1800" b="1" u="sng" dirty="0">
                <a:solidFill>
                  <a:schemeClr val="accent2">
                    <a:lumMod val="50000"/>
                  </a:schemeClr>
                </a:solidFill>
                <a:effectLst/>
                <a:latin typeface="Arial Rounded MT Bold" panose="020F0704030504030204" pitchFamily="34" charset="0"/>
                <a:ea typeface="Calibri" panose="020F0502020204030204" pitchFamily="34" charset="0"/>
                <a:cs typeface="Times New Roman" panose="02020603050405020304" pitchFamily="18" charset="0"/>
              </a:rPr>
              <a:t>CONCLUSIÓN</a:t>
            </a:r>
            <a:endParaRPr lang="es-BO" sz="1800" u="sng" dirty="0">
              <a:solidFill>
                <a:schemeClr val="accent2">
                  <a:lumMod val="50000"/>
                </a:schemeClr>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S"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El tema de la violencia hacia la niñez y la adolescencia es una de las problemáticas que afecta de manera directa a la sociedad, esta se produce y surge sin importar distinción social, raza, color, nacionalidad. Es un fenómeno que es muy complejo y de difícil estudio por los diferentes factores que afectan la integridad de los niños.</a:t>
            </a:r>
            <a:endParaRPr lang="es-BO"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S"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Entre las consecuencias de la violencia hacia la niñez y adolescencia se encuentran problemas de salud física y mental a largo plazo y efectos sociales y laborales negativos que pueden retrasar el desarrollo económico y social de los países.</a:t>
            </a:r>
            <a:endParaRPr lang="es-BO"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S"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rPr>
              <a:t>La violencia hacia la niñez y adolescencia es un problema social grave, con raíces culturales y psicológicas, que pueden producirse en familias de cualquier nivel económico y educativo. La violencia transgrede los derechos fundamentales de la niñez y adolescencia y por tanto debe ser detenido.</a:t>
            </a:r>
            <a:endParaRPr lang="es-BO" sz="1600" b="1" dirty="0">
              <a:solidFill>
                <a:schemeClr val="accent3"/>
              </a:solidFill>
              <a:effectLst/>
              <a:latin typeface="Arial Rounded MT Bold" panose="020F0704030504030204" pitchFamily="34" charset="0"/>
              <a:ea typeface="Calibri" panose="020F0502020204030204" pitchFamily="34" charset="0"/>
              <a:cs typeface="Times New Roman" panose="02020603050405020304" pitchFamily="18" charset="0"/>
            </a:endParaRPr>
          </a:p>
        </p:txBody>
      </p:sp>
      <p:pic>
        <p:nvPicPr>
          <p:cNvPr id="5" name="Imagen 4">
            <a:extLst>
              <a:ext uri="{FF2B5EF4-FFF2-40B4-BE49-F238E27FC236}">
                <a16:creationId xmlns:a16="http://schemas.microsoft.com/office/drawing/2014/main" xmlns="" id="{84B7917B-0177-4BFF-8EAA-E7F73F14CD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1077" y="714669"/>
            <a:ext cx="2565764" cy="5148470"/>
          </a:xfrm>
          <a:prstGeom prst="rect">
            <a:avLst/>
          </a:prstGeom>
        </p:spPr>
      </p:pic>
    </p:spTree>
    <p:extLst>
      <p:ext uri="{BB962C8B-B14F-4D97-AF65-F5344CB8AC3E}">
        <p14:creationId xmlns:p14="http://schemas.microsoft.com/office/powerpoint/2010/main" val="3589047188"/>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62</TotalTime>
  <Words>396</Words>
  <Application>Microsoft Office PowerPoint</Application>
  <PresentationFormat>Personalizado</PresentationFormat>
  <Paragraphs>60</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Faceta</vt:lpstr>
      <vt:lpstr>PREVENCIÓN DE LA VIOLENCIA HACIA LA NIÑEZ Y ADOLESCENCIA EN EL MUNICIPIO DE SACABA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PC</cp:lastModifiedBy>
  <cp:revision>7</cp:revision>
  <dcterms:created xsi:type="dcterms:W3CDTF">2022-01-10T22:51:53Z</dcterms:created>
  <dcterms:modified xsi:type="dcterms:W3CDTF">2022-02-22T16:36:01Z</dcterms:modified>
</cp:coreProperties>
</file>